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9"/>
  </p:notesMasterIdLst>
  <p:sldIdLst>
    <p:sldId id="258" r:id="rId3"/>
    <p:sldId id="272" r:id="rId4"/>
    <p:sldId id="259" r:id="rId5"/>
    <p:sldId id="265" r:id="rId6"/>
    <p:sldId id="268" r:id="rId7"/>
    <p:sldId id="270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81" r:id="rId16"/>
    <p:sldId id="279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0" autoAdjust="0"/>
  </p:normalViewPr>
  <p:slideViewPr>
    <p:cSldViewPr snapToObjects="1">
      <p:cViewPr>
        <p:scale>
          <a:sx n="100" d="100"/>
          <a:sy n="100" d="100"/>
        </p:scale>
        <p:origin x="-1944" y="-324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2400"/>
              <a:t>MARE 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16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(Sheet1!$H$12,Sheet1!$H$15,Sheet1!$H$18,Sheet1!$H$21)</c:f>
              <c:numCache>
                <c:formatCode>General</c:formatCode>
                <c:ptCount val="4"/>
                <c:pt idx="0">
                  <c:v>31.832999999999998</c:v>
                </c:pt>
                <c:pt idx="1">
                  <c:v>31.638999999999999</c:v>
                </c:pt>
                <c:pt idx="2">
                  <c:v>31.884</c:v>
                </c:pt>
                <c:pt idx="3">
                  <c:v>28.728999999999999</c:v>
                </c:pt>
              </c:numCache>
            </c:numRef>
          </c:val>
        </c:ser>
        <c:ser>
          <c:idx val="1"/>
          <c:order val="1"/>
          <c:tx>
            <c:v>19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(Sheet1!$I$12,Sheet1!$I$15,Sheet1!$I$18,Sheet1!$I$21)</c:f>
              <c:numCache>
                <c:formatCode>General</c:formatCode>
                <c:ptCount val="4"/>
                <c:pt idx="0">
                  <c:v>20.988</c:v>
                </c:pt>
                <c:pt idx="1">
                  <c:v>20.353000000000002</c:v>
                </c:pt>
                <c:pt idx="2">
                  <c:v>20.76</c:v>
                </c:pt>
                <c:pt idx="3">
                  <c:v>21.416</c:v>
                </c:pt>
              </c:numCache>
            </c:numRef>
          </c:val>
        </c:ser>
        <c:ser>
          <c:idx val="2"/>
          <c:order val="2"/>
          <c:tx>
            <c:v>21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(Sheet1!$J$12,Sheet1!$J$15,Sheet1!$J$18,Sheet1!$J$21)</c:f>
              <c:numCache>
                <c:formatCode>General</c:formatCode>
                <c:ptCount val="4"/>
                <c:pt idx="0">
                  <c:v>18.201000000000001</c:v>
                </c:pt>
                <c:pt idx="1">
                  <c:v>17.797000000000001</c:v>
                </c:pt>
                <c:pt idx="2">
                  <c:v>17.792000000000002</c:v>
                </c:pt>
                <c:pt idx="3">
                  <c:v>16.489999999999998</c:v>
                </c:pt>
              </c:numCache>
            </c:numRef>
          </c:val>
        </c:ser>
        <c:ser>
          <c:idx val="3"/>
          <c:order val="3"/>
          <c:tx>
            <c:v>24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(Sheet1!$K$12,Sheet1!$K$15,Sheet1!$K$18,Sheet1!$K$21)</c:f>
              <c:numCache>
                <c:formatCode>General</c:formatCode>
                <c:ptCount val="4"/>
                <c:pt idx="0">
                  <c:v>12.778</c:v>
                </c:pt>
                <c:pt idx="1">
                  <c:v>12.131</c:v>
                </c:pt>
                <c:pt idx="2">
                  <c:v>12.335000000000001</c:v>
                </c:pt>
                <c:pt idx="3">
                  <c:v>12.129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936384"/>
        <c:axId val="36725888"/>
      </c:barChart>
      <c:catAx>
        <c:axId val="129936384"/>
        <c:scaling>
          <c:orientation val="minMax"/>
        </c:scaling>
        <c:delete val="0"/>
        <c:axPos val="b"/>
        <c:majorTickMark val="out"/>
        <c:minorTickMark val="none"/>
        <c:tickLblPos val="nextTo"/>
        <c:crossAx val="36725888"/>
        <c:crosses val="autoZero"/>
        <c:auto val="1"/>
        <c:lblAlgn val="ctr"/>
        <c:lblOffset val="100"/>
        <c:noMultiLvlLbl val="0"/>
      </c:catAx>
      <c:valAx>
        <c:axId val="367258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9936384"/>
        <c:crosses val="autoZero"/>
        <c:crossBetween val="between"/>
      </c:valAx>
      <c:spPr>
        <a:solidFill>
          <a:schemeClr val="bg1"/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2400"/>
              <a:t>ASE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16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(Sheet1!$H$14,Sheet1!$H$17,Sheet1!$H$20,Sheet1!$H$23)</c:f>
              <c:numCache>
                <c:formatCode>General</c:formatCode>
                <c:ptCount val="4"/>
                <c:pt idx="0">
                  <c:v>9.4660000000000005E-3</c:v>
                </c:pt>
                <c:pt idx="1">
                  <c:v>9.6150000000000003E-3</c:v>
                </c:pt>
                <c:pt idx="2">
                  <c:v>9.8490000000000001E-3</c:v>
                </c:pt>
                <c:pt idx="3">
                  <c:v>8.8260000000000005E-3</c:v>
                </c:pt>
              </c:numCache>
            </c:numRef>
          </c:val>
        </c:ser>
        <c:ser>
          <c:idx val="1"/>
          <c:order val="1"/>
          <c:tx>
            <c:v>19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(Sheet1!$I$14,Sheet1!$I$17,Sheet1!$I$20,Sheet1!$I$23)</c:f>
              <c:numCache>
                <c:formatCode>General</c:formatCode>
                <c:ptCount val="4"/>
                <c:pt idx="0">
                  <c:v>4.7499999999999999E-3</c:v>
                </c:pt>
                <c:pt idx="1">
                  <c:v>4.7780000000000001E-3</c:v>
                </c:pt>
                <c:pt idx="2">
                  <c:v>4.8820000000000001E-3</c:v>
                </c:pt>
                <c:pt idx="3">
                  <c:v>4.6750000000000003E-3</c:v>
                </c:pt>
              </c:numCache>
            </c:numRef>
          </c:val>
        </c:ser>
        <c:ser>
          <c:idx val="2"/>
          <c:order val="2"/>
          <c:tx>
            <c:v>21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(Sheet1!$J$14,Sheet1!$J$17,Sheet1!$J$20,Sheet1!$J$23)</c:f>
              <c:numCache>
                <c:formatCode>General</c:formatCode>
                <c:ptCount val="4"/>
                <c:pt idx="0">
                  <c:v>3.2780000000000001E-3</c:v>
                </c:pt>
                <c:pt idx="1">
                  <c:v>3.2560000000000002E-3</c:v>
                </c:pt>
                <c:pt idx="2">
                  <c:v>3.2320000000000001E-3</c:v>
                </c:pt>
                <c:pt idx="3">
                  <c:v>2.0860000000000002E-3</c:v>
                </c:pt>
              </c:numCache>
            </c:numRef>
          </c:val>
        </c:ser>
        <c:ser>
          <c:idx val="3"/>
          <c:order val="3"/>
          <c:tx>
            <c:v>24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(Sheet1!$K$14,Sheet1!$K$17,Sheet1!$K$20,Sheet1!$K$23)</c:f>
              <c:numCache>
                <c:formatCode>General</c:formatCode>
                <c:ptCount val="4"/>
                <c:pt idx="0">
                  <c:v>1.4450000000000001E-3</c:v>
                </c:pt>
                <c:pt idx="1">
                  <c:v>1.438E-3</c:v>
                </c:pt>
                <c:pt idx="2">
                  <c:v>1.4940000000000001E-3</c:v>
                </c:pt>
                <c:pt idx="3">
                  <c:v>1.353E-3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8365696"/>
        <c:axId val="132808000"/>
      </c:barChart>
      <c:catAx>
        <c:axId val="158365696"/>
        <c:scaling>
          <c:orientation val="minMax"/>
        </c:scaling>
        <c:delete val="0"/>
        <c:axPos val="b"/>
        <c:majorTickMark val="out"/>
        <c:minorTickMark val="none"/>
        <c:tickLblPos val="nextTo"/>
        <c:crossAx val="132808000"/>
        <c:crosses val="autoZero"/>
        <c:auto val="1"/>
        <c:lblAlgn val="ctr"/>
        <c:lblOffset val="100"/>
        <c:noMultiLvlLbl val="0"/>
      </c:catAx>
      <c:valAx>
        <c:axId val="1328080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58365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2400"/>
              <a:t>R</a:t>
            </a:r>
            <a:r>
              <a:rPr lang="en-US" sz="2400" baseline="30000"/>
              <a:t>2</a:t>
            </a:r>
            <a:r>
              <a:rPr lang="en-US" sz="2400" baseline="0"/>
              <a:t> 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16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(Sheet1!$H$13,Sheet1!$H$16,Sheet1!$H$19,Sheet1!$H$22)</c:f>
              <c:numCache>
                <c:formatCode>General</c:formatCode>
                <c:ptCount val="4"/>
                <c:pt idx="0">
                  <c:v>0.87512999999999996</c:v>
                </c:pt>
                <c:pt idx="1">
                  <c:v>0.87272000000000005</c:v>
                </c:pt>
                <c:pt idx="2">
                  <c:v>0.86967000000000005</c:v>
                </c:pt>
                <c:pt idx="3">
                  <c:v>0.88666</c:v>
                </c:pt>
              </c:numCache>
            </c:numRef>
          </c:val>
        </c:ser>
        <c:ser>
          <c:idx val="1"/>
          <c:order val="1"/>
          <c:tx>
            <c:v>19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(Sheet1!$I$13,Sheet1!$I$16,Sheet1!$I$19,Sheet1!$I$22)</c:f>
              <c:numCache>
                <c:formatCode>General</c:formatCode>
                <c:ptCount val="4"/>
                <c:pt idx="0">
                  <c:v>0.93425999999999998</c:v>
                </c:pt>
                <c:pt idx="1">
                  <c:v>0.93383000000000005</c:v>
                </c:pt>
                <c:pt idx="2">
                  <c:v>0.93250999999999995</c:v>
                </c:pt>
                <c:pt idx="3">
                  <c:v>0.93511</c:v>
                </c:pt>
              </c:numCache>
            </c:numRef>
          </c:val>
        </c:ser>
        <c:ser>
          <c:idx val="2"/>
          <c:order val="2"/>
          <c:tx>
            <c:v>21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(Sheet1!$J$13,Sheet1!$J$16,Sheet1!$J$19,Sheet1!$J$22)</c:f>
              <c:numCache>
                <c:formatCode>General</c:formatCode>
                <c:ptCount val="4"/>
                <c:pt idx="0">
                  <c:v>0.95765999999999996</c:v>
                </c:pt>
                <c:pt idx="1">
                  <c:v>0.95784000000000002</c:v>
                </c:pt>
                <c:pt idx="2">
                  <c:v>0.95838000000000001</c:v>
                </c:pt>
                <c:pt idx="3">
                  <c:v>0.97192000000000001</c:v>
                </c:pt>
              </c:numCache>
            </c:numRef>
          </c:val>
        </c:ser>
        <c:ser>
          <c:idx val="3"/>
          <c:order val="3"/>
          <c:tx>
            <c:v>24 Input</c:v>
          </c:tx>
          <c:invertIfNegative val="0"/>
          <c:cat>
            <c:strRef>
              <c:f>Sheet1!$E$6:$E$9</c:f>
              <c:strCache>
                <c:ptCount val="4"/>
                <c:pt idx="0">
                  <c:v>TR</c:v>
                </c:pt>
                <c:pt idx="1">
                  <c:v>TS</c:v>
                </c:pt>
                <c:pt idx="2">
                  <c:v>VAL</c:v>
                </c:pt>
                <c:pt idx="3">
                  <c:v>ALL</c:v>
                </c:pt>
              </c:strCache>
            </c:strRef>
          </c:cat>
          <c:val>
            <c:numRef>
              <c:f>(Sheet1!$K$13,Sheet1!$K$16,Sheet1!$K$19,Sheet1!$K$22)</c:f>
              <c:numCache>
                <c:formatCode>General</c:formatCode>
                <c:ptCount val="4"/>
                <c:pt idx="0">
                  <c:v>0.97994999999999999</c:v>
                </c:pt>
                <c:pt idx="1">
                  <c:v>0.98002</c:v>
                </c:pt>
                <c:pt idx="2">
                  <c:v>0.97926999999999997</c:v>
                </c:pt>
                <c:pt idx="3">
                  <c:v>0.98262000000000005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8366720"/>
        <c:axId val="173033728"/>
      </c:barChart>
      <c:catAx>
        <c:axId val="158366720"/>
        <c:scaling>
          <c:orientation val="minMax"/>
        </c:scaling>
        <c:delete val="0"/>
        <c:axPos val="b"/>
        <c:majorTickMark val="out"/>
        <c:minorTickMark val="none"/>
        <c:tickLblPos val="nextTo"/>
        <c:crossAx val="173033728"/>
        <c:crosses val="autoZero"/>
        <c:auto val="1"/>
        <c:lblAlgn val="ctr"/>
        <c:lblOffset val="100"/>
        <c:noMultiLvlLbl val="0"/>
      </c:catAx>
      <c:valAx>
        <c:axId val="1730337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58366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B6116-DBC7-4D5B-BBE1-C4907D5E0C9E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038AB-CBFE-4CDD-AF40-CEDDB1E03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038AB-CBFE-4CDD-AF40-CEDDB1E03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7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038AB-CBFE-4CDD-AF40-CEDDB1E038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9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196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70" y="4473774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70" y="2997662"/>
            <a:ext cx="7358063" cy="4876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9015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6612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8970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69772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0812"/>
            <a:ext cx="277317" cy="2721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10317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37487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41164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53066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0764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30586"/>
            <a:ext cx="3750469" cy="442019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488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29607" y="446485"/>
            <a:ext cx="6875859" cy="4161234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0812"/>
            <a:ext cx="277317" cy="2721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24045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90179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8177" y="625078"/>
            <a:ext cx="3750469" cy="265211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3090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7662"/>
            <a:ext cx="7358063" cy="4876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0238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71910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87228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51966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4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65749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64690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08052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30587"/>
            <a:ext cx="3750469" cy="4420195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7"/>
            <a:ext cx="3750469" cy="4420195"/>
          </a:xfrm>
          <a:prstGeom prst="rect">
            <a:avLst/>
          </a:prstGeom>
        </p:spPr>
        <p:txBody>
          <a:bodyPr/>
          <a:lstStyle>
            <a:lvl1pPr marL="241080" indent="-241080">
              <a:spcBef>
                <a:spcPts val="2250"/>
              </a:spcBef>
              <a:defRPr sz="2000"/>
            </a:lvl1pPr>
            <a:lvl2pPr marL="482161" indent="-241080">
              <a:spcBef>
                <a:spcPts val="2250"/>
              </a:spcBef>
              <a:defRPr sz="2000"/>
            </a:lvl2pPr>
            <a:lvl3pPr marL="723242" indent="-241080">
              <a:spcBef>
                <a:spcPts val="2250"/>
              </a:spcBef>
              <a:defRPr sz="2000"/>
            </a:lvl3pPr>
            <a:lvl4pPr marL="964323" indent="-241080">
              <a:spcBef>
                <a:spcPts val="2250"/>
              </a:spcBef>
              <a:defRPr sz="2000"/>
            </a:lvl4pPr>
            <a:lvl5pPr marL="1205403" indent="-241080">
              <a:spcBef>
                <a:spcPts val="225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9193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70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41011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8177" y="625078"/>
            <a:ext cx="3750469" cy="2652117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22375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5" tIns="35715" rIns="35715" bIns="3571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5278"/>
            <a:ext cx="277317" cy="272186"/>
          </a:xfrm>
          <a:prstGeom prst="rect">
            <a:avLst/>
          </a:prstGeom>
          <a:ln w="12700">
            <a:miter lim="400000"/>
          </a:ln>
        </p:spPr>
        <p:txBody>
          <a:bodyPr wrap="none" lIns="35715" tIns="35715" rIns="35715" bIns="35715">
            <a:spAutoFit/>
          </a:bodyPr>
          <a:lstStyle>
            <a:lvl1pPr>
              <a:defRPr sz="1300"/>
            </a:lvl1pPr>
          </a:lstStyle>
          <a:p>
            <a:pPr algn="ctr" defTabSz="410730" hangingPunct="0"/>
            <a:fld id="{86CB4B4D-7CA3-9044-876B-883B54F8677D}" type="slidenum">
              <a:rPr lang="en-US" kern="0" smtClean="0">
                <a:solidFill>
                  <a:srgbClr val="000000"/>
                </a:solidFill>
                <a:sym typeface="Helvetica Light"/>
              </a:rPr>
              <a:pPr algn="ctr" defTabSz="410730" hangingPunct="0"/>
              <a:t>‹#›</a:t>
            </a:fld>
            <a:endParaRPr lang="en-US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30587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5" tIns="35715" rIns="35715" bIns="3571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4640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txStyles>
    <p:titleStyle>
      <a:lvl1pPr marL="0" marR="0" indent="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4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6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88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0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2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044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76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12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24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36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048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560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072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584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096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608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4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6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88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0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2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044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76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5277"/>
            <a:ext cx="277317" cy="272186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300"/>
            </a:lvl1pPr>
          </a:lstStyle>
          <a:p>
            <a:pPr algn="ctr" defTabSz="410751" hangingPunct="0"/>
            <a:fld id="{86CB4B4D-7CA3-9044-876B-883B54F8677D}" type="slidenum">
              <a:rPr kern="0">
                <a:solidFill>
                  <a:srgbClr val="000000"/>
                </a:solidFill>
                <a:sym typeface="Helvetica Light"/>
              </a:rPr>
              <a:pPr algn="ctr" defTabSz="410751" hangingPunct="0"/>
              <a:t>‹#›</a:t>
            </a:fld>
            <a:endParaRPr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811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T_river_D610_2015052517.jpg" descr="CT_river_D610_2015052517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064" t="4603" r="4064" b="4603"/>
          <a:stretch>
            <a:fillRect/>
          </a:stretch>
        </p:blipFill>
        <p:spPr>
          <a:xfrm>
            <a:off x="0" y="0"/>
            <a:ext cx="9163563" cy="4800600"/>
          </a:xfrm>
          <a:prstGeom prst="rect">
            <a:avLst/>
          </a:prstGeom>
        </p:spPr>
      </p:pic>
      <p:sp>
        <p:nvSpPr>
          <p:cNvPr id="120" name="Boat Generated Wave Measurements in The Connecticut River"/>
          <p:cNvSpPr txBox="1">
            <a:spLocks noGrp="1"/>
          </p:cNvSpPr>
          <p:nvPr>
            <p:ph type="title"/>
          </p:nvPr>
        </p:nvSpPr>
        <p:spPr>
          <a:xfrm>
            <a:off x="563863" y="4638674"/>
            <a:ext cx="8021192" cy="1076326"/>
          </a:xfrm>
          <a:prstGeom prst="rect">
            <a:avLst/>
          </a:prstGeom>
        </p:spPr>
        <p:txBody>
          <a:bodyPr>
            <a:noAutofit/>
          </a:bodyPr>
          <a:lstStyle>
            <a:lvl1pPr defTabSz="315468">
              <a:defRPr sz="4320">
                <a:solidFill>
                  <a:srgbClr val="FFFFFF"/>
                </a:solidFill>
              </a:defRPr>
            </a:lvl1pPr>
          </a:lstStyle>
          <a:p>
            <a:r>
              <a:rPr lang="en-US" sz="2800" dirty="0" smtClean="0"/>
              <a:t>Development </a:t>
            </a:r>
            <a:r>
              <a:rPr lang="en-US" sz="2800" dirty="0"/>
              <a:t>of a Boat </a:t>
            </a:r>
            <a:r>
              <a:rPr lang="en-US" sz="2800" dirty="0" smtClean="0"/>
              <a:t>Traffic Prediction Model Using an Artificial Neural Network</a:t>
            </a:r>
            <a:endParaRPr sz="2800" dirty="0"/>
          </a:p>
        </p:txBody>
      </p:sp>
      <p:sp>
        <p:nvSpPr>
          <p:cNvPr id="121" name="Yavuz Ozeren…"/>
          <p:cNvSpPr txBox="1">
            <a:spLocks noGrp="1"/>
          </p:cNvSpPr>
          <p:nvPr>
            <p:ph type="body" sz="quarter" idx="1"/>
          </p:nvPr>
        </p:nvSpPr>
        <p:spPr>
          <a:xfrm>
            <a:off x="890729" y="5948802"/>
            <a:ext cx="7358063" cy="80541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en-US" dirty="0"/>
              <a:t>William </a:t>
            </a:r>
            <a:r>
              <a:rPr lang="en-US" dirty="0" err="1"/>
              <a:t>Rossell</a:t>
            </a:r>
            <a:endParaRPr dirty="0"/>
          </a:p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sz="1700" dirty="0"/>
              <a:t>Advisors:</a:t>
            </a:r>
            <a:r>
              <a:rPr lang="en-US" dirty="0"/>
              <a:t> </a:t>
            </a:r>
            <a:r>
              <a:rPr lang="en-US" sz="1700" dirty="0" err="1"/>
              <a:t>Hakan</a:t>
            </a:r>
            <a:r>
              <a:rPr lang="en-US" sz="1700" dirty="0"/>
              <a:t> </a:t>
            </a:r>
            <a:r>
              <a:rPr lang="en-US" sz="1700" dirty="0" err="1"/>
              <a:t>Yasarer</a:t>
            </a:r>
            <a:r>
              <a:rPr lang="en-US" sz="1700" dirty="0"/>
              <a:t> </a:t>
            </a:r>
            <a:r>
              <a:rPr sz="1700" dirty="0"/>
              <a:t>and </a:t>
            </a:r>
            <a:r>
              <a:rPr lang="en-US" sz="1700" dirty="0" err="1"/>
              <a:t>Yavuz</a:t>
            </a:r>
            <a:r>
              <a:rPr lang="en-US" sz="1700" dirty="0"/>
              <a:t> </a:t>
            </a:r>
            <a:r>
              <a:rPr lang="en-US" sz="1700" dirty="0" err="1"/>
              <a:t>Ozeren</a:t>
            </a:r>
            <a:endParaRPr sz="170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8" y="5893862"/>
            <a:ext cx="814025" cy="80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06" y="5831629"/>
            <a:ext cx="663899" cy="805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4638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93892"/>
              </p:ext>
            </p:extLst>
          </p:nvPr>
        </p:nvGraphicFramePr>
        <p:xfrm>
          <a:off x="1600200" y="1447798"/>
          <a:ext cx="6019800" cy="4984772"/>
        </p:xfrm>
        <a:graphic>
          <a:graphicData uri="http://schemas.openxmlformats.org/drawingml/2006/table">
            <a:tbl>
              <a:tblPr/>
              <a:tblGrid>
                <a:gridCol w="1292985"/>
                <a:gridCol w="1017431"/>
                <a:gridCol w="1271789"/>
                <a:gridCol w="1271789"/>
                <a:gridCol w="1165806"/>
              </a:tblGrid>
              <a:tr h="31511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21.507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0.93426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0.004861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21.133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21.525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0.93359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0.93183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21.294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0.93073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0.004894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0.004882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21.971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0.93446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0.93511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0.93303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BUILD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10-15-20000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3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STRUCTURE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19-15-1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0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19 Input </a:t>
            </a:r>
            <a:r>
              <a:rPr lang="en-US" sz="3600" dirty="0" smtClean="0"/>
              <a:t>Model</a:t>
            </a:r>
            <a:br>
              <a:rPr lang="en-US" sz="3600" dirty="0" smtClean="0"/>
            </a:br>
            <a:r>
              <a:rPr lang="en-US" sz="2000" dirty="0" smtClean="0"/>
              <a:t>Considerations: 16 Input Model + Categorical Weather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115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98173"/>
              </p:ext>
            </p:extLst>
          </p:nvPr>
        </p:nvGraphicFramePr>
        <p:xfrm>
          <a:off x="1600200" y="1447797"/>
          <a:ext cx="6019800" cy="4998105"/>
        </p:xfrm>
        <a:graphic>
          <a:graphicData uri="http://schemas.openxmlformats.org/drawingml/2006/table">
            <a:tbl>
              <a:tblPr/>
              <a:tblGrid>
                <a:gridCol w="1316157"/>
                <a:gridCol w="1035664"/>
                <a:gridCol w="1186699"/>
                <a:gridCol w="1294581"/>
                <a:gridCol w="1186699"/>
              </a:tblGrid>
              <a:tr h="31606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17.314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0.96061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0.95587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0.95766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0.003169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17.797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0.96049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0.95585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0.95784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18.161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17.266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17.792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0.95838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0.003157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0.003232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0.97192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0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0.002142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0.002086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BUILD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9-15-20000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48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STRUCTURE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21-15-1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6" y="0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21 Input </a:t>
            </a:r>
            <a:r>
              <a:rPr lang="en-US" sz="3600" dirty="0" smtClean="0"/>
              <a:t>Model</a:t>
            </a:r>
            <a:br>
              <a:rPr lang="en-US" sz="3600" dirty="0" smtClean="0"/>
            </a:br>
            <a:r>
              <a:rPr lang="en-US" sz="2000" dirty="0" smtClean="0"/>
              <a:t>Considerations: 16 Input Model + Month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707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65320"/>
              </p:ext>
            </p:extLst>
          </p:nvPr>
        </p:nvGraphicFramePr>
        <p:xfrm>
          <a:off x="1600200" y="1447796"/>
          <a:ext cx="6019800" cy="5009981"/>
        </p:xfrm>
        <a:graphic>
          <a:graphicData uri="http://schemas.openxmlformats.org/drawingml/2006/table">
            <a:tbl>
              <a:tblPr/>
              <a:tblGrid>
                <a:gridCol w="1340174"/>
                <a:gridCol w="1054564"/>
                <a:gridCol w="1208354"/>
                <a:gridCol w="1208354"/>
                <a:gridCol w="1208354"/>
              </a:tblGrid>
              <a:tr h="316909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0.001445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0.001438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13.763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0.001432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BUILD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9-15-20000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6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STRUCTURE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24-15-1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202" y="0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24 Input </a:t>
            </a:r>
            <a:r>
              <a:rPr lang="en-US" sz="3600" dirty="0" smtClean="0"/>
              <a:t>Model</a:t>
            </a:r>
            <a:br>
              <a:rPr lang="en-US" sz="3600" dirty="0" smtClean="0"/>
            </a:br>
            <a:r>
              <a:rPr lang="en-US" sz="2000" dirty="0" smtClean="0"/>
              <a:t>Considerations: 16 Input Model + Categorical Weather, Month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1285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464943"/>
              </p:ext>
            </p:extLst>
          </p:nvPr>
        </p:nvGraphicFramePr>
        <p:xfrm>
          <a:off x="1600202" y="1447791"/>
          <a:ext cx="6019798" cy="5038108"/>
        </p:xfrm>
        <a:graphic>
          <a:graphicData uri="http://schemas.openxmlformats.org/drawingml/2006/table">
            <a:tbl>
              <a:tblPr/>
              <a:tblGrid>
                <a:gridCol w="1270615"/>
                <a:gridCol w="999828"/>
                <a:gridCol w="1249785"/>
                <a:gridCol w="1249785"/>
                <a:gridCol w="1249785"/>
              </a:tblGrid>
              <a:tr h="31891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11-15-19300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12-15-19800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1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BUILD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12-15-19800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STRUCTURE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55-15-1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0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55 Input </a:t>
            </a:r>
            <a:r>
              <a:rPr lang="en-US" sz="3600" dirty="0" smtClean="0"/>
              <a:t>Model</a:t>
            </a:r>
            <a:br>
              <a:rPr lang="en-US" sz="3600" dirty="0" smtClean="0"/>
            </a:br>
            <a:r>
              <a:rPr lang="en-US" sz="2000" dirty="0" smtClean="0"/>
              <a:t>Considerations: 24 Input Model + Day of the Month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3784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518732"/>
              </p:ext>
            </p:extLst>
          </p:nvPr>
        </p:nvGraphicFramePr>
        <p:xfrm>
          <a:off x="4724400" y="152400"/>
          <a:ext cx="42672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365997"/>
              </p:ext>
            </p:extLst>
          </p:nvPr>
        </p:nvGraphicFramePr>
        <p:xfrm>
          <a:off x="152400" y="152400"/>
          <a:ext cx="42672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634064"/>
              </p:ext>
            </p:extLst>
          </p:nvPr>
        </p:nvGraphicFramePr>
        <p:xfrm>
          <a:off x="2438400" y="3505200"/>
          <a:ext cx="42672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70652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7315199" cy="4495799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51688"/>
              </p:ext>
            </p:extLst>
          </p:nvPr>
        </p:nvGraphicFramePr>
        <p:xfrm>
          <a:off x="5562601" y="5105400"/>
          <a:ext cx="2666998" cy="1615440"/>
        </p:xfrm>
        <a:graphic>
          <a:graphicData uri="http://schemas.openxmlformats.org/drawingml/2006/table">
            <a:tbl>
              <a:tblPr/>
              <a:tblGrid>
                <a:gridCol w="1474438"/>
                <a:gridCol w="1192560"/>
              </a:tblGrid>
              <a:tr h="398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Tolerance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 Success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398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Absolute (±0)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± 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± 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44295"/>
              </p:ext>
            </p:extLst>
          </p:nvPr>
        </p:nvGraphicFramePr>
        <p:xfrm>
          <a:off x="933450" y="5105400"/>
          <a:ext cx="2419350" cy="1615440"/>
        </p:xfrm>
        <a:graphic>
          <a:graphicData uri="http://schemas.openxmlformats.org/drawingml/2006/table">
            <a:tbl>
              <a:tblPr/>
              <a:tblGrid>
                <a:gridCol w="1314864"/>
                <a:gridCol w="1104486"/>
              </a:tblGrid>
              <a:tr h="19064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Statistics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1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en-US" sz="1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95.389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RMS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9.767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05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T_river_D610_2015052517.jpg" descr="CT_river_D610_2015052517.jp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064" t="4603" r="4064" b="4603"/>
          <a:stretch>
            <a:fillRect/>
          </a:stretch>
        </p:blipFill>
        <p:spPr>
          <a:xfrm>
            <a:off x="0" y="0"/>
            <a:ext cx="9163563" cy="5029200"/>
          </a:xfrm>
          <a:prstGeom prst="rect">
            <a:avLst/>
          </a:prstGeom>
        </p:spPr>
      </p:pic>
      <p:sp>
        <p:nvSpPr>
          <p:cNvPr id="120" name="Boat Generated Wave Measurements in The Connecticut River"/>
          <p:cNvSpPr txBox="1">
            <a:spLocks noGrp="1"/>
          </p:cNvSpPr>
          <p:nvPr>
            <p:ph type="title"/>
          </p:nvPr>
        </p:nvSpPr>
        <p:spPr>
          <a:xfrm>
            <a:off x="563863" y="4724400"/>
            <a:ext cx="8021192" cy="1304926"/>
          </a:xfrm>
          <a:prstGeom prst="rect">
            <a:avLst/>
          </a:prstGeom>
        </p:spPr>
        <p:txBody>
          <a:bodyPr>
            <a:noAutofit/>
          </a:bodyPr>
          <a:lstStyle>
            <a:lvl1pPr defTabSz="315468">
              <a:defRPr sz="4320">
                <a:solidFill>
                  <a:srgbClr val="FFFFFF"/>
                </a:solidFill>
              </a:defRPr>
            </a:lvl1pPr>
          </a:lstStyle>
          <a:p>
            <a:r>
              <a:rPr lang="en-US" sz="2800" dirty="0"/>
              <a:t>Questions?</a:t>
            </a:r>
            <a:endParaRPr sz="280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8" y="5893862"/>
            <a:ext cx="814025" cy="80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106" y="5831629"/>
            <a:ext cx="663899" cy="805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8234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2596753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Preliminary Information for Model Development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0700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947737" y="152400"/>
            <a:ext cx="7358063" cy="794742"/>
          </a:xfrm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143000"/>
            <a:ext cx="4309315" cy="453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Char char="•"/>
              <a:defRPr sz="1640"/>
            </a:pPr>
            <a:r>
              <a:rPr lang="en-US" dirty="0"/>
              <a:t>A major component of riverbank erosion is wave action, which in most cases are due to wind or boat traffic.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FontTx/>
              <a:buChar char="•"/>
              <a:defRPr sz="1640"/>
            </a:pPr>
            <a:r>
              <a:rPr lang="en-US" dirty="0"/>
              <a:t>Despite the impact of boat-generated waves to the bank erosion, the availability of historic boat generated wave (BGW) data for study is extremely limited relative to data regarding wind generated waves.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Char char="•"/>
              <a:defRPr sz="1640"/>
            </a:pPr>
            <a:r>
              <a:rPr lang="en-US" dirty="0"/>
              <a:t>BGW created by high-speed vessels are capable of producing wave heights sufficiently high enough to cause significant damage to the riverbanks.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FontTx/>
              <a:buChar char="•"/>
              <a:defRPr sz="1640"/>
            </a:pPr>
            <a:r>
              <a:rPr lang="en-US" dirty="0"/>
              <a:t>The energy transmitted to the banks from BGW can be up to 60% of energy of the streamflow.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15" y="1219200"/>
            <a:ext cx="414888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020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96DFD1D6-814E-431C-89B2-6FAF19CA0FA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47737" y="152400"/>
            <a:ext cx="7358063" cy="794742"/>
          </a:xfrm>
        </p:spPr>
        <p:txBody>
          <a:bodyPr anchor="ctr"/>
          <a:lstStyle/>
          <a:p>
            <a:r>
              <a:rPr lang="en-US" dirty="0"/>
              <a:t>Data </a:t>
            </a:r>
            <a:r>
              <a:rPr lang="en-US" dirty="0" smtClean="0"/>
              <a:t>Acquisition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8CABB8D-FCDD-4BB5-A52C-13973AC1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80320"/>
            <a:ext cx="2972844" cy="1830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16512E-DA86-4C14-BAB0-E47277A605D7}"/>
              </a:ext>
            </a:extLst>
          </p:cNvPr>
          <p:cNvSpPr txBox="1"/>
          <p:nvPr/>
        </p:nvSpPr>
        <p:spPr>
          <a:xfrm>
            <a:off x="-37798" y="1447800"/>
            <a:ext cx="618017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sym typeface="Helvetica Light"/>
              </a:rPr>
              <a:t>Information on Water Depth, River Stage, and Temperature was acquired using the </a:t>
            </a:r>
            <a:r>
              <a:rPr lang="en-US" sz="2000" dirty="0" err="1" smtClean="0">
                <a:solidFill>
                  <a:srgbClr val="000000"/>
                </a:solidFill>
                <a:sym typeface="Helvetica Light"/>
              </a:rPr>
              <a:t>OceanSensor</a:t>
            </a:r>
            <a:r>
              <a:rPr lang="en-US" sz="2000" dirty="0" smtClean="0">
                <a:solidFill>
                  <a:srgbClr val="000000"/>
                </a:solidFill>
                <a:sym typeface="Helvetica Light"/>
              </a:rPr>
              <a:t> Wave Staff mentioned in the previous presentation.</a:t>
            </a:r>
            <a:endParaRPr lang="en-US" sz="2000" dirty="0">
              <a:solidFill>
                <a:srgbClr val="000000"/>
              </a:solidFill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16512E-DA86-4C14-BAB0-E47277A605D7}"/>
              </a:ext>
            </a:extLst>
          </p:cNvPr>
          <p:cNvSpPr txBox="1"/>
          <p:nvPr/>
        </p:nvSpPr>
        <p:spPr>
          <a:xfrm>
            <a:off x="-7981" y="3124200"/>
            <a:ext cx="618017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sym typeface="Helvetica Light"/>
              </a:rPr>
              <a:t>Precipitation Data was taken from the National Oceanic and Atmospheric Administration website, originally measured at a local weather station near Amherst, MA. </a:t>
            </a:r>
            <a:endParaRPr lang="en-US" sz="2000" dirty="0">
              <a:solidFill>
                <a:srgbClr val="000000"/>
              </a:solidFill>
              <a:sym typeface="Helvetica Light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50377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9AB015-7293-44FF-8289-4C26F4C92696}"/>
              </a:ext>
            </a:extLst>
          </p:cNvPr>
          <p:cNvSpPr txBox="1"/>
          <p:nvPr/>
        </p:nvSpPr>
        <p:spPr>
          <a:xfrm>
            <a:off x="76200" y="838200"/>
            <a:ext cx="44196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232CA-BC0D-40AD-B70D-8226A82AD465}"/>
              </a:ext>
            </a:extLst>
          </p:cNvPr>
          <p:cNvSpPr txBox="1"/>
          <p:nvPr/>
        </p:nvSpPr>
        <p:spPr>
          <a:xfrm>
            <a:off x="4495800" y="838200"/>
            <a:ext cx="44196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u="sng" dirty="0">
                <a:solidFill>
                  <a:srgbClr val="000000"/>
                </a:solidFill>
                <a:sym typeface="Helvetica Light"/>
              </a:rPr>
              <a:t>Out</a:t>
            </a:r>
            <a:r>
              <a:rPr kumimoji="0" lang="en-US" sz="2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D0CADA-F1FB-4574-9EF0-8D9406E6EB3E}"/>
              </a:ext>
            </a:extLst>
          </p:cNvPr>
          <p:cNvSpPr txBox="1"/>
          <p:nvPr/>
        </p:nvSpPr>
        <p:spPr>
          <a:xfrm>
            <a:off x="128047" y="1579940"/>
            <a:ext cx="44196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Month (C)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Day of the Month (C)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Day of the Week (C)</a:t>
            </a: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Holiday (C)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Type of Weather (C)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Amount of Precipitation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Ambient Outdoor Temperature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Water Depth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River Stage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Location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ED715B-B23D-405E-812D-80E9DD5F3AD1}"/>
              </a:ext>
            </a:extLst>
          </p:cNvPr>
          <p:cNvSpPr txBox="1"/>
          <p:nvPr/>
        </p:nvSpPr>
        <p:spPr>
          <a:xfrm>
            <a:off x="4495800" y="1969532"/>
            <a:ext cx="44196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sym typeface="Helvetica Light"/>
              </a:rPr>
              <a:t>Daily Boat Traffic</a:t>
            </a: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38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2596753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Any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9550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2596753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Statistics and Comparisons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6384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27" y="685801"/>
            <a:ext cx="7804547" cy="5564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5 datasets were </a:t>
            </a:r>
            <a:r>
              <a:rPr lang="en-US" sz="2200" dirty="0" smtClean="0"/>
              <a:t>structured using </a:t>
            </a:r>
            <a:r>
              <a:rPr lang="en-US" sz="2200" dirty="0" smtClean="0"/>
              <a:t>different combinations of </a:t>
            </a:r>
            <a:r>
              <a:rPr lang="en-US" sz="2200" dirty="0" smtClean="0"/>
              <a:t>the various available inputs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r>
              <a:rPr lang="en-US" sz="2200" dirty="0" smtClean="0"/>
              <a:t>Each dataset was processed through feed-forward artificial neural networks (ANN) with varying number of hidden nodes ranging from a baseline up to as many as 15.</a:t>
            </a:r>
          </a:p>
          <a:p>
            <a:pPr marL="0" indent="0">
              <a:buNone/>
            </a:pPr>
            <a:r>
              <a:rPr lang="en-US" sz="2200" dirty="0" smtClean="0"/>
              <a:t>The baseline amount of hidden nodes ranged from 5 to 15.</a:t>
            </a:r>
          </a:p>
          <a:p>
            <a:pPr marL="0" indent="0">
              <a:buNone/>
            </a:pPr>
            <a:r>
              <a:rPr lang="en-US" sz="2200" dirty="0" smtClean="0"/>
              <a:t>For preliminary training and testing, all networks were run through 20,000 iterations, and certain normalized error quantities </a:t>
            </a:r>
            <a:r>
              <a:rPr lang="en-US" sz="2200" dirty="0" smtClean="0"/>
              <a:t>and the coefficient of determination (R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) were </a:t>
            </a:r>
            <a:r>
              <a:rPr lang="en-US" sz="2200" dirty="0" smtClean="0"/>
              <a:t>recorded at each 100-iteration mark for comparison.</a:t>
            </a:r>
          </a:p>
          <a:p>
            <a:pPr marL="0" indent="0">
              <a:buNone/>
            </a:pPr>
            <a:r>
              <a:rPr lang="en-US" sz="2200" dirty="0" smtClean="0"/>
              <a:t>Based on these comparisons, </a:t>
            </a:r>
            <a:r>
              <a:rPr lang="en-US" sz="2200" dirty="0" smtClean="0"/>
              <a:t>the three best performing network-iteration combinations were chosen for validation checks and all data training.</a:t>
            </a:r>
          </a:p>
        </p:txBody>
      </p:sp>
    </p:spTree>
    <p:extLst>
      <p:ext uri="{BB962C8B-B14F-4D97-AF65-F5344CB8AC3E}">
        <p14:creationId xmlns:p14="http://schemas.microsoft.com/office/powerpoint/2010/main" val="1164755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0"/>
            <a:ext cx="7804547" cy="151804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16 Input </a:t>
            </a:r>
            <a:r>
              <a:rPr lang="en-US" sz="3600" dirty="0" smtClean="0"/>
              <a:t>Model</a:t>
            </a:r>
            <a:br>
              <a:rPr lang="en-US" sz="3600" dirty="0" smtClean="0"/>
            </a:br>
            <a:r>
              <a:rPr lang="en-US" sz="2000" dirty="0" smtClean="0"/>
              <a:t>Considerations: Weekday, Holiday, Numerical Data, Location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06827"/>
              </p:ext>
            </p:extLst>
          </p:nvPr>
        </p:nvGraphicFramePr>
        <p:xfrm>
          <a:off x="1600200" y="1447801"/>
          <a:ext cx="6019800" cy="4969802"/>
        </p:xfrm>
        <a:graphic>
          <a:graphicData uri="http://schemas.openxmlformats.org/drawingml/2006/table">
            <a:tbl>
              <a:tblPr/>
              <a:tblGrid>
                <a:gridCol w="1340175"/>
                <a:gridCol w="1054563"/>
                <a:gridCol w="1208354"/>
                <a:gridCol w="1208354"/>
                <a:gridCol w="1208354"/>
              </a:tblGrid>
              <a:tr h="314049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5-15-20000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8-12-19900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31.833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0.87513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0.87127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0.009466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0.009673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0.009818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31.639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29.828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31.713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0.87272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0.87323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0.009615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0.009765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0.009976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31.932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0.86967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0.87372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0.86465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0.009849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0.009783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28.729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31.772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30.407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0.88666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0.85759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0.87668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0.008826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0.011864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BUILD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6-15-20000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3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STRUCTURE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16-15-1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71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694</Words>
  <Application>Microsoft Office PowerPoint</Application>
  <PresentationFormat>On-screen Show (4:3)</PresentationFormat>
  <Paragraphs>357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White</vt:lpstr>
      <vt:lpstr>1_White</vt:lpstr>
      <vt:lpstr>Development of a Boat Traffic Prediction Model Using an Artificial Neural Network</vt:lpstr>
      <vt:lpstr>Preliminary Information for Model Development</vt:lpstr>
      <vt:lpstr>PowerPoint Presentation</vt:lpstr>
      <vt:lpstr>PowerPoint Presentation</vt:lpstr>
      <vt:lpstr>PowerPoint Presentation</vt:lpstr>
      <vt:lpstr>Any Questions?</vt:lpstr>
      <vt:lpstr>Model Statistics and Comparisons</vt:lpstr>
      <vt:lpstr>PowerPoint Presentation</vt:lpstr>
      <vt:lpstr>16 Input Model Considerations: Weekday, Holiday, Numerical Data, Location</vt:lpstr>
      <vt:lpstr>19 Input Model Considerations: 16 Input Model + Categorical Weather</vt:lpstr>
      <vt:lpstr>21 Input Model Considerations: 16 Input Model + Month</vt:lpstr>
      <vt:lpstr>24 Input Model Considerations: 16 Input Model + Categorical Weather, Month</vt:lpstr>
      <vt:lpstr>55 Input Model Considerations: 24 Input Model + Day of the Month</vt:lpstr>
      <vt:lpstr>PowerPoint Presentation</vt:lpstr>
      <vt:lpstr>PowerPoint Presentation</vt:lpstr>
      <vt:lpstr>Questions?</vt:lpstr>
    </vt:vector>
  </TitlesOfParts>
  <Company>NCCHE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Data for the Development of a Boat Wave Detection Model Using Pattern Recognition</dc:title>
  <dc:creator>wrossell</dc:creator>
  <cp:lastModifiedBy>wrossell</cp:lastModifiedBy>
  <cp:revision>34</cp:revision>
  <dcterms:created xsi:type="dcterms:W3CDTF">2019-11-07T17:32:22Z</dcterms:created>
  <dcterms:modified xsi:type="dcterms:W3CDTF">2019-12-05T18:10:18Z</dcterms:modified>
</cp:coreProperties>
</file>